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57" r:id="rId6"/>
    <p:sldId id="262" r:id="rId7"/>
    <p:sldId id="260" r:id="rId8"/>
    <p:sldId id="258" r:id="rId9"/>
    <p:sldId id="261" r:id="rId10"/>
    <p:sldId id="259" r:id="rId11"/>
  </p:sldIdLst>
  <p:sldSz cx="12192000" cy="6858000"/>
  <p:notesSz cx="6858000" cy="31718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DC7152-F0DF-15D9-EBC0-416ECFDAE4DA}" v="3005" dt="2019-09-05T13:18:08.351"/>
    <p1510:client id="{F263E47A-8458-04A8-12C7-958A4048E443}" v="7291" dt="2019-09-06T09:05:58.0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4190" autoAdjust="0"/>
  </p:normalViewPr>
  <p:slideViewPr>
    <p:cSldViewPr snapToGrid="0">
      <p:cViewPr varScale="1">
        <p:scale>
          <a:sx n="35" d="100"/>
          <a:sy n="35" d="100"/>
        </p:scale>
        <p:origin x="1392" y="27"/>
      </p:cViewPr>
      <p:guideLst/>
    </p:cSldViewPr>
  </p:slideViewPr>
  <p:notesTextViewPr>
    <p:cViewPr>
      <p:scale>
        <a:sx n="1" d="1"/>
        <a:sy n="1" d="1"/>
      </p:scale>
      <p:origin x="0" y="-87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 Lilleng" userId="S::mari.lilleng@fo.no::fa8bbb99-5ab8-415b-87c7-8ce3dde34423" providerId="AD" clId="Web-{F263E47A-8458-04A8-12C7-958A4048E443}"/>
    <pc:docChg chg="addSld modSld sldOrd">
      <pc:chgData name="Mari Lilleng" userId="S::mari.lilleng@fo.no::fa8bbb99-5ab8-415b-87c7-8ce3dde34423" providerId="AD" clId="Web-{F263E47A-8458-04A8-12C7-958A4048E443}" dt="2019-09-06T09:05:58.058" v="7290"/>
      <pc:docMkLst>
        <pc:docMk/>
      </pc:docMkLst>
      <pc:sldChg chg="modSp">
        <pc:chgData name="Mari Lilleng" userId="S::mari.lilleng@fo.no::fa8bbb99-5ab8-415b-87c7-8ce3dde34423" providerId="AD" clId="Web-{F263E47A-8458-04A8-12C7-958A4048E443}" dt="2019-09-06T06:33:53.849" v="2" actId="20577"/>
        <pc:sldMkLst>
          <pc:docMk/>
          <pc:sldMk cId="4253124984" sldId="256"/>
        </pc:sldMkLst>
        <pc:spChg chg="mod">
          <ac:chgData name="Mari Lilleng" userId="S::mari.lilleng@fo.no::fa8bbb99-5ab8-415b-87c7-8ce3dde34423" providerId="AD" clId="Web-{F263E47A-8458-04A8-12C7-958A4048E443}" dt="2019-09-06T06:33:53.849" v="2" actId="20577"/>
          <ac:spMkLst>
            <pc:docMk/>
            <pc:sldMk cId="4253124984" sldId="256"/>
            <ac:spMk id="2" creationId="{00000000-0000-0000-0000-000000000000}"/>
          </ac:spMkLst>
        </pc:spChg>
      </pc:sldChg>
      <pc:sldChg chg="modNotes">
        <pc:chgData name="Mari Lilleng" userId="S::mari.lilleng@fo.no::fa8bbb99-5ab8-415b-87c7-8ce3dde34423" providerId="AD" clId="Web-{F263E47A-8458-04A8-12C7-958A4048E443}" dt="2019-09-06T07:56:16.071" v="3424"/>
        <pc:sldMkLst>
          <pc:docMk/>
          <pc:sldMk cId="12890573" sldId="257"/>
        </pc:sldMkLst>
      </pc:sldChg>
      <pc:sldChg chg="modNotes">
        <pc:chgData name="Mari Lilleng" userId="S::mari.lilleng@fo.no::fa8bbb99-5ab8-415b-87c7-8ce3dde34423" providerId="AD" clId="Web-{F263E47A-8458-04A8-12C7-958A4048E443}" dt="2019-09-06T07:06:44.958" v="704"/>
        <pc:sldMkLst>
          <pc:docMk/>
          <pc:sldMk cId="559926670" sldId="258"/>
        </pc:sldMkLst>
      </pc:sldChg>
      <pc:sldChg chg="modSp modNotes">
        <pc:chgData name="Mari Lilleng" userId="S::mari.lilleng@fo.no::fa8bbb99-5ab8-415b-87c7-8ce3dde34423" providerId="AD" clId="Web-{F263E47A-8458-04A8-12C7-958A4048E443}" dt="2019-09-06T09:05:58.058" v="7290"/>
        <pc:sldMkLst>
          <pc:docMk/>
          <pc:sldMk cId="1548798481" sldId="259"/>
        </pc:sldMkLst>
        <pc:spChg chg="mod">
          <ac:chgData name="Mari Lilleng" userId="S::mari.lilleng@fo.no::fa8bbb99-5ab8-415b-87c7-8ce3dde34423" providerId="AD" clId="Web-{F263E47A-8458-04A8-12C7-958A4048E443}" dt="2019-09-06T08:00:49.495" v="3558" actId="20577"/>
          <ac:spMkLst>
            <pc:docMk/>
            <pc:sldMk cId="1548798481" sldId="259"/>
            <ac:spMk id="2" creationId="{6710FC94-2420-4285-810C-45D89901AEBE}"/>
          </ac:spMkLst>
        </pc:spChg>
      </pc:sldChg>
      <pc:sldChg chg="ord modNotes">
        <pc:chgData name="Mari Lilleng" userId="S::mari.lilleng@fo.no::fa8bbb99-5ab8-415b-87c7-8ce3dde34423" providerId="AD" clId="Web-{F263E47A-8458-04A8-12C7-958A4048E443}" dt="2019-09-06T07:56:08.946" v="3423"/>
        <pc:sldMkLst>
          <pc:docMk/>
          <pc:sldMk cId="1962612416" sldId="260"/>
        </pc:sldMkLst>
      </pc:sldChg>
      <pc:sldChg chg="modSp add replId modNotes">
        <pc:chgData name="Mari Lilleng" userId="S::mari.lilleng@fo.no::fa8bbb99-5ab8-415b-87c7-8ce3dde34423" providerId="AD" clId="Web-{F263E47A-8458-04A8-12C7-958A4048E443}" dt="2019-09-06T07:17:12.290" v="1472"/>
        <pc:sldMkLst>
          <pc:docMk/>
          <pc:sldMk cId="664321781" sldId="261"/>
        </pc:sldMkLst>
        <pc:spChg chg="mod">
          <ac:chgData name="Mari Lilleng" userId="S::mari.lilleng@fo.no::fa8bbb99-5ab8-415b-87c7-8ce3dde34423" providerId="AD" clId="Web-{F263E47A-8458-04A8-12C7-958A4048E443}" dt="2019-09-06T07:07:10.739" v="712" actId="20577"/>
          <ac:spMkLst>
            <pc:docMk/>
            <pc:sldMk cId="664321781" sldId="261"/>
            <ac:spMk id="2" creationId="{6710FC94-2420-4285-810C-45D89901AEBE}"/>
          </ac:spMkLst>
        </pc:spChg>
      </pc:sldChg>
      <pc:sldChg chg="modSp add ord replId modNotes">
        <pc:chgData name="Mari Lilleng" userId="S::mari.lilleng@fo.no::fa8bbb99-5ab8-415b-87c7-8ce3dde34423" providerId="AD" clId="Web-{F263E47A-8458-04A8-12C7-958A4048E443}" dt="2019-09-06T07:55:36.649" v="3421"/>
        <pc:sldMkLst>
          <pc:docMk/>
          <pc:sldMk cId="2906699166" sldId="262"/>
        </pc:sldMkLst>
        <pc:spChg chg="mod">
          <ac:chgData name="Mari Lilleng" userId="S::mari.lilleng@fo.no::fa8bbb99-5ab8-415b-87c7-8ce3dde34423" providerId="AD" clId="Web-{F263E47A-8458-04A8-12C7-958A4048E443}" dt="2019-09-06T07:31:52.749" v="1488" actId="20577"/>
          <ac:spMkLst>
            <pc:docMk/>
            <pc:sldMk cId="2906699166" sldId="262"/>
            <ac:spMk id="2" creationId="{6710FC94-2420-4285-810C-45D89901AEBE}"/>
          </ac:spMkLst>
        </pc:spChg>
      </pc:sldChg>
    </pc:docChg>
  </pc:docChgLst>
  <pc:docChgLst>
    <pc:chgData name="Mari Lilleng" userId="S::mari.lilleng@fo.no::fa8bbb99-5ab8-415b-87c7-8ce3dde34423" providerId="AD" clId="Web-{D980F8BA-0BD8-C211-70FA-5F657BE27D90}"/>
    <pc:docChg chg="modSld">
      <pc:chgData name="Mari Lilleng" userId="S::mari.lilleng@fo.no::fa8bbb99-5ab8-415b-87c7-8ce3dde34423" providerId="AD" clId="Web-{D980F8BA-0BD8-C211-70FA-5F657BE27D90}" dt="2019-09-13T11:07:48.968" v="1"/>
      <pc:docMkLst>
        <pc:docMk/>
      </pc:docMkLst>
      <pc:sldChg chg="modNotes">
        <pc:chgData name="Mari Lilleng" userId="S::mari.lilleng@fo.no::fa8bbb99-5ab8-415b-87c7-8ce3dde34423" providerId="AD" clId="Web-{D980F8BA-0BD8-C211-70FA-5F657BE27D90}" dt="2019-09-13T11:07:48.968" v="1"/>
        <pc:sldMkLst>
          <pc:docMk/>
          <pc:sldMk cId="1962612416" sldId="260"/>
        </pc:sldMkLst>
      </pc:sldChg>
    </pc:docChg>
  </pc:docChgLst>
  <pc:docChgLst>
    <pc:chgData name="Mari Lilleng" userId="S::mari.lilleng@fo.no::fa8bbb99-5ab8-415b-87c7-8ce3dde34423" providerId="AD" clId="Web-{8B62C175-9E7D-BAB9-B774-284F77BF339E}"/>
    <pc:docChg chg="modSld">
      <pc:chgData name="Mari Lilleng" userId="S::mari.lilleng@fo.no::fa8bbb99-5ab8-415b-87c7-8ce3dde34423" providerId="AD" clId="Web-{8B62C175-9E7D-BAB9-B774-284F77BF339E}" dt="2020-04-24T11:59:25.456" v="4"/>
      <pc:docMkLst>
        <pc:docMk/>
      </pc:docMkLst>
      <pc:sldChg chg="modNotes">
        <pc:chgData name="Mari Lilleng" userId="S::mari.lilleng@fo.no::fa8bbb99-5ab8-415b-87c7-8ce3dde34423" providerId="AD" clId="Web-{8B62C175-9E7D-BAB9-B774-284F77BF339E}" dt="2020-04-24T11:59:25.456" v="4"/>
        <pc:sldMkLst>
          <pc:docMk/>
          <pc:sldMk cId="1548798481" sldId="259"/>
        </pc:sldMkLst>
      </pc:sldChg>
    </pc:docChg>
  </pc:docChgLst>
  <pc:docChgLst>
    <pc:chgData name="Mari Lilleng" userId="S::mari.lilleng@fo.no::fa8bbb99-5ab8-415b-87c7-8ce3dde34423" providerId="AD" clId="Web-{83DC7152-F0DF-15D9-EBC0-416ECFDAE4DA}"/>
    <pc:docChg chg="addSld delSld modSld">
      <pc:chgData name="Mari Lilleng" userId="S::mari.lilleng@fo.no::fa8bbb99-5ab8-415b-87c7-8ce3dde34423" providerId="AD" clId="Web-{83DC7152-F0DF-15D9-EBC0-416ECFDAE4DA}" dt="2019-09-05T13:18:08.351" v="3000"/>
      <pc:docMkLst>
        <pc:docMk/>
      </pc:docMkLst>
      <pc:sldChg chg="delSp modSp new modNotes">
        <pc:chgData name="Mari Lilleng" userId="S::mari.lilleng@fo.no::fa8bbb99-5ab8-415b-87c7-8ce3dde34423" providerId="AD" clId="Web-{83DC7152-F0DF-15D9-EBC0-416ECFDAE4DA}" dt="2019-09-05T12:53:20.840" v="1510" actId="20577"/>
        <pc:sldMkLst>
          <pc:docMk/>
          <pc:sldMk cId="12890573" sldId="257"/>
        </pc:sldMkLst>
        <pc:spChg chg="mod">
          <ac:chgData name="Mari Lilleng" userId="S::mari.lilleng@fo.no::fa8bbb99-5ab8-415b-87c7-8ce3dde34423" providerId="AD" clId="Web-{83DC7152-F0DF-15D9-EBC0-416ECFDAE4DA}" dt="2019-09-05T12:53:20.840" v="1510" actId="20577"/>
          <ac:spMkLst>
            <pc:docMk/>
            <pc:sldMk cId="12890573" sldId="257"/>
            <ac:spMk id="2" creationId="{6710FC94-2420-4285-810C-45D89901AEBE}"/>
          </ac:spMkLst>
        </pc:spChg>
        <pc:spChg chg="del">
          <ac:chgData name="Mari Lilleng" userId="S::mari.lilleng@fo.no::fa8bbb99-5ab8-415b-87c7-8ce3dde34423" providerId="AD" clId="Web-{83DC7152-F0DF-15D9-EBC0-416ECFDAE4DA}" dt="2019-09-05T12:40:27.818" v="1"/>
          <ac:spMkLst>
            <pc:docMk/>
            <pc:sldMk cId="12890573" sldId="257"/>
            <ac:spMk id="3" creationId="{BEEE69D9-C038-49DB-8E2B-3D2CB51892FE}"/>
          </ac:spMkLst>
        </pc:spChg>
      </pc:sldChg>
      <pc:sldChg chg="modSp add replId modNotes">
        <pc:chgData name="Mari Lilleng" userId="S::mari.lilleng@fo.no::fa8bbb99-5ab8-415b-87c7-8ce3dde34423" providerId="AD" clId="Web-{83DC7152-F0DF-15D9-EBC0-416ECFDAE4DA}" dt="2019-09-05T13:05:07.985" v="2479"/>
        <pc:sldMkLst>
          <pc:docMk/>
          <pc:sldMk cId="559926670" sldId="258"/>
        </pc:sldMkLst>
        <pc:spChg chg="mod">
          <ac:chgData name="Mari Lilleng" userId="S::mari.lilleng@fo.no::fa8bbb99-5ab8-415b-87c7-8ce3dde34423" providerId="AD" clId="Web-{83DC7152-F0DF-15D9-EBC0-416ECFDAE4DA}" dt="2019-09-05T12:53:58.905" v="1540" actId="20577"/>
          <ac:spMkLst>
            <pc:docMk/>
            <pc:sldMk cId="559926670" sldId="258"/>
            <ac:spMk id="2" creationId="{6710FC94-2420-4285-810C-45D89901AEBE}"/>
          </ac:spMkLst>
        </pc:spChg>
      </pc:sldChg>
      <pc:sldChg chg="modSp add replId modNotes">
        <pc:chgData name="Mari Lilleng" userId="S::mari.lilleng@fo.no::fa8bbb99-5ab8-415b-87c7-8ce3dde34423" providerId="AD" clId="Web-{83DC7152-F0DF-15D9-EBC0-416ECFDAE4DA}" dt="2019-09-05T13:15:23.002" v="2698" actId="20577"/>
        <pc:sldMkLst>
          <pc:docMk/>
          <pc:sldMk cId="1548798481" sldId="259"/>
        </pc:sldMkLst>
        <pc:spChg chg="mod">
          <ac:chgData name="Mari Lilleng" userId="S::mari.lilleng@fo.no::fa8bbb99-5ab8-415b-87c7-8ce3dde34423" providerId="AD" clId="Web-{83DC7152-F0DF-15D9-EBC0-416ECFDAE4DA}" dt="2019-09-05T13:15:23.002" v="2698" actId="20577"/>
          <ac:spMkLst>
            <pc:docMk/>
            <pc:sldMk cId="1548798481" sldId="259"/>
            <ac:spMk id="2" creationId="{6710FC94-2420-4285-810C-45D89901AEBE}"/>
          </ac:spMkLst>
        </pc:spChg>
      </pc:sldChg>
      <pc:sldChg chg="new del">
        <pc:chgData name="Mari Lilleng" userId="S::mari.lilleng@fo.no::fa8bbb99-5ab8-415b-87c7-8ce3dde34423" providerId="AD" clId="Web-{83DC7152-F0DF-15D9-EBC0-416ECFDAE4DA}" dt="2019-09-05T13:05:14.220" v="2481"/>
        <pc:sldMkLst>
          <pc:docMk/>
          <pc:sldMk cId="3358780783" sldId="259"/>
        </pc:sldMkLst>
      </pc:sldChg>
      <pc:sldChg chg="modSp add replId modNotes">
        <pc:chgData name="Mari Lilleng" userId="S::mari.lilleng@fo.no::fa8bbb99-5ab8-415b-87c7-8ce3dde34423" providerId="AD" clId="Web-{83DC7152-F0DF-15D9-EBC0-416ECFDAE4DA}" dt="2019-09-05T13:18:08.351" v="3000"/>
        <pc:sldMkLst>
          <pc:docMk/>
          <pc:sldMk cId="1962612416" sldId="260"/>
        </pc:sldMkLst>
        <pc:spChg chg="mod">
          <ac:chgData name="Mari Lilleng" userId="S::mari.lilleng@fo.no::fa8bbb99-5ab8-415b-87c7-8ce3dde34423" providerId="AD" clId="Web-{83DC7152-F0DF-15D9-EBC0-416ECFDAE4DA}" dt="2019-09-05T13:16:34.723" v="2877" actId="20577"/>
          <ac:spMkLst>
            <pc:docMk/>
            <pc:sldMk cId="1962612416" sldId="260"/>
            <ac:spMk id="2" creationId="{6710FC94-2420-4285-810C-45D89901AEBE}"/>
          </ac:spMkLst>
        </pc:spChg>
      </pc:sldChg>
      <pc:sldChg chg="new del">
        <pc:chgData name="Mari Lilleng" userId="S::mari.lilleng@fo.no::fa8bbb99-5ab8-415b-87c7-8ce3dde34423" providerId="AD" clId="Web-{83DC7152-F0DF-15D9-EBC0-416ECFDAE4DA}" dt="2019-09-05T13:15:41.409" v="2701"/>
        <pc:sldMkLst>
          <pc:docMk/>
          <pc:sldMk cId="2153363827" sldId="260"/>
        </pc:sldMkLst>
      </pc:sldChg>
    </pc:docChg>
  </pc:docChgLst>
  <pc:docChgLst>
    <pc:chgData name="Mari Lilleng" userId="S::mari.lilleng@fo.no::fa8bbb99-5ab8-415b-87c7-8ce3dde34423" providerId="AD" clId="Web-{2DDF58F2-1722-B591-D018-82870CB8589A}"/>
    <pc:docChg chg="modSld">
      <pc:chgData name="Mari Lilleng" userId="S::mari.lilleng@fo.no::fa8bbb99-5ab8-415b-87c7-8ce3dde34423" providerId="AD" clId="Web-{2DDF58F2-1722-B591-D018-82870CB8589A}" dt="2019-08-05T11:45:46.527" v="26" actId="20577"/>
      <pc:docMkLst>
        <pc:docMk/>
      </pc:docMkLst>
      <pc:sldChg chg="modSp">
        <pc:chgData name="Mari Lilleng" userId="S::mari.lilleng@fo.no::fa8bbb99-5ab8-415b-87c7-8ce3dde34423" providerId="AD" clId="Web-{2DDF58F2-1722-B591-D018-82870CB8589A}" dt="2019-08-05T11:45:45.699" v="24" actId="20577"/>
        <pc:sldMkLst>
          <pc:docMk/>
          <pc:sldMk cId="4253124984" sldId="256"/>
        </pc:sldMkLst>
        <pc:spChg chg="mod">
          <ac:chgData name="Mari Lilleng" userId="S::mari.lilleng@fo.no::fa8bbb99-5ab8-415b-87c7-8ce3dde34423" providerId="AD" clId="Web-{2DDF58F2-1722-B591-D018-82870CB8589A}" dt="2019-08-05T11:45:45.699" v="24" actId="20577"/>
          <ac:spMkLst>
            <pc:docMk/>
            <pc:sldMk cId="4253124984" sldId="256"/>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15875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158750"/>
          </a:xfrm>
          <a:prstGeom prst="rect">
            <a:avLst/>
          </a:prstGeom>
        </p:spPr>
        <p:txBody>
          <a:bodyPr vert="horz" lIns="91440" tIns="45720" rIns="91440" bIns="45720" rtlCol="0"/>
          <a:lstStyle>
            <a:lvl1pPr algn="r">
              <a:defRPr sz="1200"/>
            </a:lvl1pPr>
          </a:lstStyle>
          <a:p>
            <a:fld id="{6190F190-6DD8-408F-ADC0-AAAC5656E439}" type="datetimeFigureOut">
              <a:rPr lang="nb-NO"/>
              <a:t>26.05.2020</a:t>
            </a:fld>
            <a:endParaRPr lang="nb-NO"/>
          </a:p>
        </p:txBody>
      </p:sp>
      <p:sp>
        <p:nvSpPr>
          <p:cNvPr id="4" name="Plassholder for lysbilde 3"/>
          <p:cNvSpPr>
            <a:spLocks noGrp="1" noRot="1" noChangeAspect="1"/>
          </p:cNvSpPr>
          <p:nvPr>
            <p:ph type="sldImg" idx="2"/>
          </p:nvPr>
        </p:nvSpPr>
        <p:spPr>
          <a:xfrm>
            <a:off x="2478088" y="396875"/>
            <a:ext cx="1901825" cy="106997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1527175"/>
            <a:ext cx="5486400" cy="1247775"/>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3013075"/>
            <a:ext cx="2971800" cy="15875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3013075"/>
            <a:ext cx="2971800" cy="158750"/>
          </a:xfrm>
          <a:prstGeom prst="rect">
            <a:avLst/>
          </a:prstGeom>
        </p:spPr>
        <p:txBody>
          <a:bodyPr vert="horz" lIns="91440" tIns="45720" rIns="91440" bIns="45720" rtlCol="0" anchor="b"/>
          <a:lstStyle>
            <a:lvl1pPr algn="r">
              <a:defRPr sz="1200"/>
            </a:lvl1pPr>
          </a:lstStyle>
          <a:p>
            <a:fld id="{D0F2D21E-9481-4BC0-B567-F85A9AF95815}" type="slidenum">
              <a:rPr lang="nb-NO"/>
              <a:t>‹#›</a:t>
            </a:fld>
            <a:endParaRPr lang="nb-NO"/>
          </a:p>
        </p:txBody>
      </p:sp>
    </p:spTree>
    <p:extLst>
      <p:ext uri="{BB962C8B-B14F-4D97-AF65-F5344CB8AC3E}">
        <p14:creationId xmlns:p14="http://schemas.microsoft.com/office/powerpoint/2010/main" val="619494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lo.no/hva-vi-mener/jobbhandboka/"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www.lofavor.no/Medlemsfordeler/Bank/Boliglaan-Ung" TargetMode="External"/><Relationship Id="rId13" Type="http://schemas.openxmlformats.org/officeDocument/2006/relationships/hyperlink" Target="https://www.lofavor.no/Medlemsfordeler/Ferie-Opplevelser/Scandic-Hotels" TargetMode="External"/><Relationship Id="rId3" Type="http://schemas.openxmlformats.org/officeDocument/2006/relationships/hyperlink" Target="https://www.lofavor.no/Medlemsfordeler/Forsikringer/Innboforsikring" TargetMode="External"/><Relationship Id="rId7" Type="http://schemas.openxmlformats.org/officeDocument/2006/relationships/hyperlink" Target="https://www.lofavor.no/Medlemsfordeler/Bank/Depositumslaan" TargetMode="External"/><Relationship Id="rId12" Type="http://schemas.openxmlformats.org/officeDocument/2006/relationships/hyperlink" Target="https://www.lofavor.no/Medlemsfordeler/Ferie-Opplevelser/Nordic-Choice-Student"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www.lofavor.no/Medlemsfordeler/Bank/Boligsparing-for-unge-BSU" TargetMode="External"/><Relationship Id="rId11" Type="http://schemas.openxmlformats.org/officeDocument/2006/relationships/hyperlink" Target="https://www.lofavor.no/Medlemsfordeler/Ferie-Opplevelser/LOfavoer-Feriereiser" TargetMode="External"/><Relationship Id="rId5" Type="http://schemas.openxmlformats.org/officeDocument/2006/relationships/hyperlink" Target="https://www.lofavor.no/Medlemsfordeler/Forsikringer" TargetMode="External"/><Relationship Id="rId10" Type="http://schemas.openxmlformats.org/officeDocument/2006/relationships/hyperlink" Target="https://www.lofavor.no/Medlemsfordeler/Ferie-Opplevelser" TargetMode="External"/><Relationship Id="rId4" Type="http://schemas.openxmlformats.org/officeDocument/2006/relationships/hyperlink" Target="https://www.lofavor.no/Medlemsfordeler/Forsikringer/Student-og-laerlingforsikring" TargetMode="External"/><Relationship Id="rId9" Type="http://schemas.openxmlformats.org/officeDocument/2006/relationships/hyperlink" Target="https://www.lofavor.no/Medlemsfordeler/Bank/Foerstehjemslaan" TargetMode="External"/><Relationship Id="rId14" Type="http://schemas.openxmlformats.org/officeDocument/2006/relationships/hyperlink" Target="https://www.lofavor.no/Medlemsfordeler/Ferie-Opplevelser/Leiebil-Student"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cs typeface="Calibri"/>
              </a:rPr>
              <a:t>Som medlem av FO er du en del av Norges største faglige fellesskap for våre profesjoner!</a:t>
            </a:r>
          </a:p>
          <a:p>
            <a:endParaRPr lang="nb-NO" dirty="0">
              <a:cs typeface="Calibri"/>
            </a:endParaRPr>
          </a:p>
          <a:p>
            <a:r>
              <a:rPr lang="nb-NO" dirty="0">
                <a:cs typeface="Calibri"/>
              </a:rPr>
              <a:t>Vi har medlemmer innen alle sektorer der du kan jobbe. Det betyr at vi til sammen sitter på enormt mye kompetanse når vi samler kreftene våre.</a:t>
            </a:r>
            <a:r>
              <a:rPr lang="nb-NO" dirty="0"/>
              <a:t> FO som faglig fellesskap er en enorm ressurs både for deg som studentmedlem, og som yrkesaktivt medlem når den tiden en gang kommer.</a:t>
            </a:r>
            <a:r>
              <a:rPr lang="nb-NO" dirty="0">
                <a:cs typeface="Calibri"/>
              </a:rPr>
              <a:t> Blant våre medlemmer finner vi kompetanse på alt fra rusomsorg, selvmordsforebygging, barnevern, institusjonsomsorg, lovgivning, kriminalomsorg, arbeidsinkludering, seksualvennlige miljøer, ungdomskriminalitet, utenforskap, psykisk helse og mye, mye mer.</a:t>
            </a:r>
            <a:endParaRPr lang="nb-NO" dirty="0"/>
          </a:p>
          <a:p>
            <a:endParaRPr lang="nb-NO" dirty="0">
              <a:cs typeface="Calibri"/>
            </a:endParaRPr>
          </a:p>
          <a:p>
            <a:r>
              <a:rPr lang="nb-NO" dirty="0">
                <a:cs typeface="Calibri"/>
              </a:rPr>
              <a:t>FO-Studentenes lokallagsstyrer har mulighet til å benytte seg av den brede kompetansen vi sitter med i FO ved å hente inn innledere og debattdeltakere fra våre yrkesaktive medlemmer. Er det temaer dere mener at utdanningen har for lite av, som der ønsker å lage en temakveld eller debatt om? Kontakt deres fylkesavdeling og hør om de kan hjelpe dere med å hente ut kompetansen fra medlemsmassen vår!</a:t>
            </a:r>
          </a:p>
          <a:p>
            <a:endParaRPr lang="nb-NO" dirty="0"/>
          </a:p>
          <a:p>
            <a:r>
              <a:rPr lang="nb-NO" dirty="0"/>
              <a:t>Som faglig fellesskap jobber vi også med faglig utvikling innen det brede spekteret at tjenester og sektorer der vi har medlemmer. Vi tilbyr godkjenningsordninger, videreutdanninger og fagstipend for at du som medlem skal kunne videreutvikle seg som fagperson, nettopp fordi faglig utvikling er så viktig for oss.</a:t>
            </a:r>
            <a:endParaRPr lang="nb-NO" dirty="0">
              <a:cs typeface="Calibri"/>
            </a:endParaRPr>
          </a:p>
          <a:p>
            <a:endParaRPr lang="nb-NO" dirty="0">
              <a:cs typeface="Calibri"/>
            </a:endParaRPr>
          </a:p>
          <a:p>
            <a:endParaRPr lang="nb-NO" dirty="0">
              <a:cs typeface="Calibri"/>
            </a:endParaRPr>
          </a:p>
          <a:p>
            <a:endParaRPr lang="nb-NO" dirty="0">
              <a:cs typeface="Calibri"/>
            </a:endParaRPr>
          </a:p>
        </p:txBody>
      </p:sp>
      <p:sp>
        <p:nvSpPr>
          <p:cNvPr id="4" name="Plassholder for lysbildenummer 3"/>
          <p:cNvSpPr>
            <a:spLocks noGrp="1"/>
          </p:cNvSpPr>
          <p:nvPr>
            <p:ph type="sldNum" sz="quarter" idx="5"/>
          </p:nvPr>
        </p:nvSpPr>
        <p:spPr/>
        <p:txBody>
          <a:bodyPr/>
          <a:lstStyle/>
          <a:p>
            <a:fld id="{D0F2D21E-9481-4BC0-B567-F85A9AF95815}" type="slidenum">
              <a:rPr lang="nb-NO"/>
              <a:t>2</a:t>
            </a:fld>
            <a:endParaRPr lang="nb-NO"/>
          </a:p>
        </p:txBody>
      </p:sp>
    </p:spTree>
    <p:extLst>
      <p:ext uri="{BB962C8B-B14F-4D97-AF65-F5344CB8AC3E}">
        <p14:creationId xmlns:p14="http://schemas.microsoft.com/office/powerpoint/2010/main" val="553029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a:cs typeface="Calibri"/>
              </a:rPr>
              <a:t>Som FO-Student kan du engasjere deg i lokallag!</a:t>
            </a:r>
            <a:endParaRPr lang="nb-NO" b="1"/>
          </a:p>
          <a:p>
            <a:endParaRPr lang="nb-NO">
              <a:cs typeface="Calibri"/>
            </a:endParaRPr>
          </a:p>
          <a:p>
            <a:r>
              <a:rPr lang="nb-NO">
                <a:cs typeface="Calibri"/>
              </a:rPr>
              <a:t>Vi har aktive lokallagsstyrer på de fleste studiesteder som har våre utdanninger. Lokallag er en samling av studentmeldemmene på studiestedet, og lokallagsstyret lager aktivitet for medlemmene på sitt studiested. Vi arrangerer temakvelder, quiz- og filmkveld, hytteturer, debatter og deltar i demonstrasjoner. Våre lokallagsstyrer er en arena der du kan løfte din hjertesak, få et sosialt og faglig fellesskap under studietiden, skaffe deg god organisasjonserfaring som vil være nyttig senere i arbeidslivet og der du får være med å bidra til et aktivt og inkluderende studentmiljø!</a:t>
            </a:r>
          </a:p>
          <a:p>
            <a:endParaRPr lang="nb-NO">
              <a:cs typeface="Calibri"/>
            </a:endParaRPr>
          </a:p>
          <a:p>
            <a:r>
              <a:rPr lang="nb-NO">
                <a:cs typeface="Calibri"/>
              </a:rPr>
              <a:t>De som har vært aktive FO-Studenter sier ofte "Jeg ville ikke vært den sosionomen/barnevernspedagogen/vernepleieren/velferdsviteren som jeg i dag, om jeg ikke hadde egnasjert meg i FO-Studentene". Å engasjere seg i FO-Studentene gir deg mer igjen for studiet. Dette er fordi du deltar på arrangementer, og omgir deg med mennesker, som løfter og diskuterer nettopp det du studerer. På den måten gir engasjementet ditt deg mer kunnskap om profesjonen din. Du får mer innsikt i hvordan teorien du lærer i studiet fungerer i praksis og du får flere muligheter til å diskutere ulike tilnærminger til sosiale utfordringer, enn om du ikke hadde engasjert deg. Engasjement i studietiden er en invistering i deg som fremtidig profesjonsutøver!</a:t>
            </a:r>
          </a:p>
          <a:p>
            <a:endParaRPr lang="nb-NO">
              <a:cs typeface="Calibri"/>
            </a:endParaRPr>
          </a:p>
          <a:p>
            <a:r>
              <a:rPr lang="nb-NO">
                <a:cs typeface="Calibri"/>
              </a:rPr>
              <a:t>Alle som engasjerer seg i lokallag får attest for sitt verv. På den måten kan du bruke FO-Studentene til å skaffe deg en fordel til du skal søke jobber etter studiet. Det er alltid positivt for en arbeidsgiver med arbeidstakere som har jobbet frivillig. Frivillig arbeid signaliserer at du er villig til å gjøre en god innsats og at du er engasjert. Det er gode egenskaper å kunne vise til, som kanskje er det som gjør at arbeidsgiver en dag anser deg som bedre egent enn andre jobbsøkere!</a:t>
            </a:r>
          </a:p>
          <a:p>
            <a:endParaRPr lang="nb-NO">
              <a:cs typeface="Calibri"/>
            </a:endParaRPr>
          </a:p>
          <a:p>
            <a:endParaRPr lang="nb-NO">
              <a:cs typeface="Calibri"/>
            </a:endParaRPr>
          </a:p>
          <a:p>
            <a:r>
              <a:rPr lang="nb-NO" b="1">
                <a:cs typeface="Calibri"/>
              </a:rPr>
              <a:t>Du kan også engasjere deg i din fylkesavdeling!</a:t>
            </a:r>
          </a:p>
          <a:p>
            <a:r>
              <a:rPr lang="nb-NO">
                <a:cs typeface="Calibri"/>
              </a:rPr>
              <a:t>FO-Studentenes lokallag har to plasser i fylkesavdelingens profesjonsfaglige utvalg. Dette er rådgivende organer for fylkesstyret, som jobber for å fremme din profesjon. Her kan du treffe noen av våre mest sosialpolitisk engasjerte medlemmer som jobber i spennende tiltak og tjenester. FO-Studentenes lokallag har også to plasser i Fylkesavdelingens styre og representantskap. Her kan du være med å lede fylkesavdelingen, få bredere orgnaisasjonserfaring og sikre deg bekjentskap med ledende personer innen våre yrkesgrupper! </a:t>
            </a:r>
          </a:p>
          <a:p>
            <a:endParaRPr lang="nb-NO">
              <a:cs typeface="Calibri"/>
            </a:endParaRPr>
          </a:p>
          <a:p>
            <a:r>
              <a:rPr lang="nb-NO">
                <a:cs typeface="Calibri"/>
              </a:rPr>
              <a:t>Å engasjere seg i FOs fylkesavdeligner er en god måte å bygge nettverk.</a:t>
            </a:r>
          </a:p>
          <a:p>
            <a:endParaRPr lang="nb-NO">
              <a:cs typeface="Calibri"/>
            </a:endParaRPr>
          </a:p>
          <a:p>
            <a:endParaRPr lang="nb-NO">
              <a:cs typeface="Calibri"/>
            </a:endParaRPr>
          </a:p>
          <a:p>
            <a:endParaRPr lang="nb-NO">
              <a:cs typeface="Calibri"/>
            </a:endParaRPr>
          </a:p>
          <a:p>
            <a:endParaRPr lang="nb-NO">
              <a:cs typeface="Calibri"/>
            </a:endParaRPr>
          </a:p>
          <a:p>
            <a:endParaRPr lang="nb-NO">
              <a:cs typeface="Calibri"/>
            </a:endParaRPr>
          </a:p>
        </p:txBody>
      </p:sp>
      <p:sp>
        <p:nvSpPr>
          <p:cNvPr id="4" name="Plassholder for lysbildenummer 3"/>
          <p:cNvSpPr>
            <a:spLocks noGrp="1"/>
          </p:cNvSpPr>
          <p:nvPr>
            <p:ph type="sldNum" sz="quarter" idx="5"/>
          </p:nvPr>
        </p:nvSpPr>
        <p:spPr/>
        <p:txBody>
          <a:bodyPr/>
          <a:lstStyle/>
          <a:p>
            <a:fld id="{D0F2D21E-9481-4BC0-B567-F85A9AF95815}" type="slidenum">
              <a:rPr lang="nb-NO"/>
              <a:t>3</a:t>
            </a:fld>
            <a:endParaRPr lang="nb-NO"/>
          </a:p>
        </p:txBody>
      </p:sp>
    </p:spTree>
    <p:extLst>
      <p:ext uri="{BB962C8B-B14F-4D97-AF65-F5344CB8AC3E}">
        <p14:creationId xmlns:p14="http://schemas.microsoft.com/office/powerpoint/2010/main" val="809600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a:cs typeface="Calibri"/>
              </a:rPr>
              <a:t>FO har fagbladet Fontene og det vitenskapelige tidsskriftet Fontene Forskning, som alle våre medlemmer får!</a:t>
            </a:r>
          </a:p>
          <a:p>
            <a:endParaRPr lang="nb-NO">
              <a:cs typeface="Calibri"/>
            </a:endParaRPr>
          </a:p>
          <a:p>
            <a:r>
              <a:rPr lang="nb-NO">
                <a:cs typeface="Calibri"/>
              </a:rPr>
              <a:t>Fontene er et fagblad der du kan holde deg oppdatert på hva som rører seg i samfunnsdebatten som omhandler våre profesjoner, brukergrupper og tjenester. Det kommer ut 10 ganger i året, og sendes til alle våre medlemmer. Det er mulig å sende inn debattinnlegg og kronikker til Fontene, dersom man ønsker å løfte sin hjertesak, så dette er også en mulighet til å påvirke og forme dagsorden!</a:t>
            </a:r>
          </a:p>
          <a:p>
            <a:endParaRPr lang="nb-NO">
              <a:cs typeface="Calibri"/>
            </a:endParaRPr>
          </a:p>
          <a:p>
            <a:r>
              <a:rPr lang="nb-NO">
                <a:cs typeface="Calibri"/>
              </a:rPr>
              <a:t>Fontene Forskning er et vitenskapelig tidsskrift som publiserer to ganger i året. Det er behov for mer forskning på vårt felt, og Fontene Forskning er en essensiel bidragsyter til å sørge for at det publiseres fagfellevurdert forskning fra våre profesjoner. Et triks for studenter som vil smiske litt med sensor er å sjekke Fontene Forskning for artikler som er relevante til eksamen. Å vise til fersk forskning om våre fagfelt, utført av våre profesjoner, gir ofte en stjerne i boka!</a:t>
            </a:r>
          </a:p>
          <a:p>
            <a:endParaRPr lang="nb-NO">
              <a:cs typeface="Calibri"/>
            </a:endParaRPr>
          </a:p>
          <a:p>
            <a:r>
              <a:rPr lang="nb-NO">
                <a:cs typeface="Calibri"/>
              </a:rPr>
              <a:t>FOs- og FO-Studentenes </a:t>
            </a:r>
            <a:r>
              <a:rPr lang="nb-NO" err="1">
                <a:cs typeface="Calibri"/>
              </a:rPr>
              <a:t>facebooksider</a:t>
            </a:r>
            <a:r>
              <a:rPr lang="nb-NO">
                <a:cs typeface="Calibri"/>
              </a:rPr>
              <a:t> er også gode plattformer for å holde seg oppdatert. Her oppdaterer vi våre medlemmer på hva som rører seg i organisasjonen og linker til relevante innlegg fra andre organisasjoner og aktører. Gå inn på </a:t>
            </a:r>
            <a:r>
              <a:rPr lang="nb-NO" err="1">
                <a:cs typeface="Calibri"/>
              </a:rPr>
              <a:t>facebook</a:t>
            </a:r>
            <a:r>
              <a:rPr lang="nb-NO">
                <a:cs typeface="Calibri"/>
              </a:rPr>
              <a:t> og lik og følg sidene våre!</a:t>
            </a:r>
          </a:p>
          <a:p>
            <a:endParaRPr lang="nb-NO">
              <a:cs typeface="Calibri"/>
            </a:endParaRPr>
          </a:p>
          <a:p>
            <a:endParaRPr lang="nb-NO">
              <a:cs typeface="Calibri"/>
            </a:endParaRPr>
          </a:p>
          <a:p>
            <a:endParaRPr lang="nb-NO">
              <a:cs typeface="Calibri"/>
            </a:endParaRPr>
          </a:p>
          <a:p>
            <a:endParaRPr lang="nb-NO">
              <a:cs typeface="Calibri"/>
            </a:endParaRPr>
          </a:p>
          <a:p>
            <a:endParaRPr lang="nb-NO">
              <a:cs typeface="Calibri"/>
            </a:endParaRPr>
          </a:p>
          <a:p>
            <a:endParaRPr lang="nb-NO">
              <a:cs typeface="Calibri"/>
            </a:endParaRPr>
          </a:p>
        </p:txBody>
      </p:sp>
      <p:sp>
        <p:nvSpPr>
          <p:cNvPr id="4" name="Plassholder for lysbildenummer 3"/>
          <p:cNvSpPr>
            <a:spLocks noGrp="1"/>
          </p:cNvSpPr>
          <p:nvPr>
            <p:ph type="sldNum" sz="quarter" idx="5"/>
          </p:nvPr>
        </p:nvSpPr>
        <p:spPr/>
        <p:txBody>
          <a:bodyPr/>
          <a:lstStyle/>
          <a:p>
            <a:fld id="{D0F2D21E-9481-4BC0-B567-F85A9AF95815}" type="slidenum">
              <a:rPr lang="nb-NO"/>
              <a:t>4</a:t>
            </a:fld>
            <a:endParaRPr lang="nb-NO"/>
          </a:p>
        </p:txBody>
      </p:sp>
    </p:spTree>
    <p:extLst>
      <p:ext uri="{BB962C8B-B14F-4D97-AF65-F5344CB8AC3E}">
        <p14:creationId xmlns:p14="http://schemas.microsoft.com/office/powerpoint/2010/main" val="2898999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cs typeface="Calibri"/>
              </a:rPr>
              <a:t>Har du deltidsjobb?</a:t>
            </a:r>
          </a:p>
          <a:p>
            <a:endParaRPr lang="nb-NO">
              <a:cs typeface="Calibri"/>
            </a:endParaRPr>
          </a:p>
          <a:p>
            <a:r>
              <a:rPr lang="nb-NO">
                <a:cs typeface="Calibri"/>
              </a:rPr>
              <a:t>Uansett hvor relevant eller lite relevant deltidsjobben din er, får du hjelp av FO om du trenger det!</a:t>
            </a:r>
          </a:p>
          <a:p>
            <a:endParaRPr lang="nb-NO">
              <a:cs typeface="Calibri"/>
            </a:endParaRPr>
          </a:p>
          <a:p>
            <a:r>
              <a:rPr lang="nb-NO">
                <a:cs typeface="Calibri"/>
              </a:rPr>
              <a:t>FO er en fagforening. Det innebærer at vi jobber for våre medlemmers lønns- og arbeidsforhold. De fleste går igjennom arbeidslivet uten å være i store arbeidskonflikter eller oppleve grove overtramp av arbeidsrettighetene sine. Det har vi, og resten av LO, jobbet frem gjennom over hundre år med kamp for et anstendig arbeidsliv.</a:t>
            </a:r>
          </a:p>
          <a:p>
            <a:endParaRPr lang="nb-NO">
              <a:cs typeface="Calibri"/>
            </a:endParaRPr>
          </a:p>
          <a:p>
            <a:r>
              <a:rPr lang="nb-NO">
                <a:cs typeface="Calibri"/>
              </a:rPr>
              <a:t>Samtidig vet vi at de med midlertidige deltidsstillinger oftere opplever å trenge hjelp i arbeidslivet enn dem som har hele, faste stillinger. Denne gruppen har en overvekt av studenter som jobber deltid under studiene og nyutdannede. Derfor er det viktig for oss å tilby våre medlemmer god hjelp, særlig i denne perioden som dere nå er inne i!</a:t>
            </a:r>
          </a:p>
          <a:p>
            <a:endParaRPr lang="nb-NO">
              <a:cs typeface="Calibri"/>
            </a:endParaRPr>
          </a:p>
          <a:p>
            <a:r>
              <a:rPr lang="nb-NO">
                <a:cs typeface="Calibri"/>
              </a:rPr>
              <a:t>Hvis du har spørsmål om kontrakten din, ikke har fått kontrakt, lurer på om arbeidsgiver har lov til av avlyse vaktene dine uten å lønne deg for dem, mener du burde hatt høyere lønn, opplever å bli forbigått i ansettelsesprosesser eller har andre spørsmål om jobben din, så må du ta kontakt med oss! Hvis du ikke har en FO-tillitsvalgt på arbeidsplassen, er det fylkesavdelingen din eller studentrådgiver som hjelper deg!</a:t>
            </a:r>
          </a:p>
          <a:p>
            <a:endParaRPr lang="nb-NO">
              <a:cs typeface="Calibri"/>
            </a:endParaRPr>
          </a:p>
          <a:p>
            <a:endParaRPr lang="nb-NO">
              <a:cs typeface="Calibri"/>
            </a:endParaRPr>
          </a:p>
          <a:p>
            <a:endParaRPr lang="nb-NO">
              <a:cs typeface="Calibri"/>
            </a:endParaRPr>
          </a:p>
          <a:p>
            <a:endParaRPr lang="nb-NO">
              <a:cs typeface="Calibri"/>
            </a:endParaRPr>
          </a:p>
          <a:p>
            <a:endParaRPr lang="nb-NO">
              <a:cs typeface="Calibri"/>
            </a:endParaRPr>
          </a:p>
        </p:txBody>
      </p:sp>
      <p:sp>
        <p:nvSpPr>
          <p:cNvPr id="4" name="Plassholder for lysbildenummer 3"/>
          <p:cNvSpPr>
            <a:spLocks noGrp="1"/>
          </p:cNvSpPr>
          <p:nvPr>
            <p:ph type="sldNum" sz="quarter" idx="5"/>
          </p:nvPr>
        </p:nvSpPr>
        <p:spPr/>
        <p:txBody>
          <a:bodyPr/>
          <a:lstStyle/>
          <a:p>
            <a:fld id="{D0F2D21E-9481-4BC0-B567-F85A9AF95815}" type="slidenum">
              <a:rPr lang="nb-NO"/>
              <a:t>5</a:t>
            </a:fld>
            <a:endParaRPr lang="nb-NO"/>
          </a:p>
        </p:txBody>
      </p:sp>
    </p:spTree>
    <p:extLst>
      <p:ext uri="{BB962C8B-B14F-4D97-AF65-F5344CB8AC3E}">
        <p14:creationId xmlns:p14="http://schemas.microsoft.com/office/powerpoint/2010/main" val="160782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cs typeface="Calibri"/>
              </a:rPr>
              <a:t>Nærmer du deg slutten av studiet og starten av arbeidslivet?</a:t>
            </a:r>
          </a:p>
          <a:p>
            <a:endParaRPr lang="nb-NO">
              <a:cs typeface="Calibri"/>
            </a:endParaRPr>
          </a:p>
          <a:p>
            <a:r>
              <a:rPr lang="nb-NO">
                <a:cs typeface="Calibri"/>
              </a:rPr>
              <a:t>Våre fylkesavdelinger arrangerer arbeidslivskurs og jobbsøkerkurs! Det er lurt å ha et kunnskaprsgrunnlag om rettighetene dine når du skal søke jobb. På den måten vil du gjenkjenne hvis du blir feil behandlet i søknads- eller ansettelsesprosessen, det gjør det lettere å be om hjelp hvis du skulle trenge det, og du vil virke tryggere og mer erfaren overfor arbeidsgiver. Kontakt gjerne din fylkesavdeling og spørr når de arrangerer kurs for deg!</a:t>
            </a:r>
          </a:p>
          <a:p>
            <a:endParaRPr lang="nb-NO">
              <a:cs typeface="Calibri"/>
            </a:endParaRPr>
          </a:p>
          <a:p>
            <a:r>
              <a:rPr lang="nb-NO">
                <a:cs typeface="Calibri"/>
              </a:rPr>
              <a:t>Hvis du ønsker å lese deg opp på rettighetene dine selv, trenger du ikke ta fatt på hele arbeidsmiljøloven. Du kan sjekke ut </a:t>
            </a:r>
            <a:r>
              <a:rPr lang="nb-NO">
                <a:cs typeface="Calibri"/>
                <a:hlinkClick r:id="rId3"/>
              </a:rPr>
              <a:t>Jobbhåndboka</a:t>
            </a:r>
            <a:r>
              <a:rPr lang="nb-NO">
                <a:cs typeface="Calibri"/>
              </a:rPr>
              <a:t>. Her finner du informasjon om grunnleggende rettigheter, og boka svarer opp de vanligste spørsmålene for jobbsøkere og nyansatte. Jobbhåndboka lages og oppdateres av LO. </a:t>
            </a:r>
          </a:p>
          <a:p>
            <a:endParaRPr lang="nb-NO">
              <a:cs typeface="Calibri"/>
            </a:endParaRPr>
          </a:p>
          <a:p>
            <a:endParaRPr lang="nb-NO">
              <a:cs typeface="Calibri"/>
            </a:endParaRPr>
          </a:p>
          <a:p>
            <a:endParaRPr lang="nb-NO">
              <a:cs typeface="Calibri"/>
            </a:endParaRPr>
          </a:p>
          <a:p>
            <a:endParaRPr lang="nb-NO">
              <a:cs typeface="Calibri"/>
            </a:endParaRPr>
          </a:p>
        </p:txBody>
      </p:sp>
      <p:sp>
        <p:nvSpPr>
          <p:cNvPr id="4" name="Plassholder for lysbildenummer 3"/>
          <p:cNvSpPr>
            <a:spLocks noGrp="1"/>
          </p:cNvSpPr>
          <p:nvPr>
            <p:ph type="sldNum" sz="quarter" idx="5"/>
          </p:nvPr>
        </p:nvSpPr>
        <p:spPr/>
        <p:txBody>
          <a:bodyPr/>
          <a:lstStyle/>
          <a:p>
            <a:fld id="{D0F2D21E-9481-4BC0-B567-F85A9AF95815}" type="slidenum">
              <a:rPr lang="nb-NO"/>
              <a:t>6</a:t>
            </a:fld>
            <a:endParaRPr lang="nb-NO"/>
          </a:p>
        </p:txBody>
      </p:sp>
    </p:spTree>
    <p:extLst>
      <p:ext uri="{BB962C8B-B14F-4D97-AF65-F5344CB8AC3E}">
        <p14:creationId xmlns:p14="http://schemas.microsoft.com/office/powerpoint/2010/main" val="3637009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Historien om </a:t>
            </a:r>
            <a:r>
              <a:rPr lang="nb-NO" b="1" dirty="0" err="1"/>
              <a:t>LOfavør</a:t>
            </a:r>
            <a:r>
              <a:rPr lang="nb-NO" b="1" dirty="0"/>
              <a:t> startet med et ønske om å ta vare på medlemmene våre også når de kom hjem. </a:t>
            </a:r>
          </a:p>
          <a:p>
            <a:endParaRPr lang="nb-NO" b="1" dirty="0">
              <a:cs typeface="Calibri"/>
            </a:endParaRPr>
          </a:p>
          <a:p>
            <a:r>
              <a:rPr lang="nb-NO" dirty="0">
                <a:cs typeface="Calibri"/>
              </a:rPr>
              <a:t>LO-forbundene har alltid ansett sine medlemmers trygghet som sitt ansvar. Da kampen for et trygt og anstendig arbeidsliv var godt i gang, og retten til å streike og forhandle var lovfestet, innså LO</a:t>
            </a:r>
            <a:r>
              <a:rPr lang="nb-NO" dirty="0"/>
              <a:t> at de ikke kunne overse hvor utrygge vanlige arbeiderfamilier var i sine hjem. I 1967 kostet et kjøleskap en halv </a:t>
            </a:r>
            <a:r>
              <a:rPr lang="nb-NO" dirty="0" err="1"/>
              <a:t>månedeslønn</a:t>
            </a:r>
            <a:r>
              <a:rPr lang="nb-NO" dirty="0"/>
              <a:t>, en TV kostet to </a:t>
            </a:r>
            <a:r>
              <a:rPr lang="nb-NO" dirty="0" err="1"/>
              <a:t>månedeslønner</a:t>
            </a:r>
            <a:r>
              <a:rPr lang="nb-NO" dirty="0"/>
              <a:t> og en støvsuger kostet 1,5 </a:t>
            </a:r>
            <a:r>
              <a:rPr lang="nb-NO" dirty="0" err="1"/>
              <a:t>ukeslønn</a:t>
            </a:r>
            <a:r>
              <a:rPr lang="nb-NO" dirty="0"/>
              <a:t>. Vanlige arbeidsfolk var ekstremt sårbare for tyveri, brann, og andre skader og ulykker i hjemmet, fordi de ikke hadde råd til å erstatte det de eide. Dette førte til at LO tok kampen for trygghet inn i medlemmenes hjem. De samlet seg om å forhandle frem et fordelsprogram for sine medlemmer, kalt </a:t>
            </a:r>
            <a:r>
              <a:rPr lang="nb-NO" dirty="0" err="1"/>
              <a:t>LOfavør</a:t>
            </a:r>
            <a:r>
              <a:rPr lang="nb-NO" dirty="0"/>
              <a:t>.</a:t>
            </a:r>
            <a:r>
              <a:rPr lang="nb-NO" dirty="0">
                <a:cs typeface="Calibri"/>
              </a:rPr>
              <a:t> </a:t>
            </a:r>
            <a:endParaRPr lang="nb-NO" dirty="0"/>
          </a:p>
          <a:p>
            <a:endParaRPr lang="nb-NO" dirty="0"/>
          </a:p>
          <a:p>
            <a:endParaRPr lang="nb-NO" dirty="0">
              <a:cs typeface="Calibri"/>
            </a:endParaRPr>
          </a:p>
          <a:p>
            <a:r>
              <a:rPr lang="nb-NO" b="1" dirty="0">
                <a:cs typeface="Calibri"/>
              </a:rPr>
              <a:t>Forsikringer</a:t>
            </a:r>
            <a:endParaRPr lang="nb-NO" b="1" dirty="0"/>
          </a:p>
          <a:p>
            <a:endParaRPr lang="nb-NO" dirty="0"/>
          </a:p>
          <a:p>
            <a:r>
              <a:rPr lang="nb-NO" dirty="0"/>
              <a:t>I dag dekker </a:t>
            </a:r>
            <a:r>
              <a:rPr lang="nb-NO" dirty="0">
                <a:hlinkClick r:id="rId3"/>
              </a:rPr>
              <a:t>LOfavør Innboforsikring</a:t>
            </a:r>
            <a:r>
              <a:rPr lang="nb-NO" dirty="0"/>
              <a:t> skader på løsøre og tyveri fra hjemmet til alle våre medlemmer. Innboforsikringen er inkludert i studentmedlemskapet. For studenter er det ingen egenandel, men skader på under kr. 1000- dekkes ikke. Forsikringen dekker skade og tyveri fra den adressen du er registrert med hos oss, og skade på gjenstander </a:t>
            </a:r>
            <a:r>
              <a:rPr lang="nb-NO" dirty="0" err="1"/>
              <a:t>utenforhjemme</a:t>
            </a:r>
            <a:r>
              <a:rPr lang="nb-NO" dirty="0"/>
              <a:t>, innenfor Norden. Innboforsikringen dekker også telefon og nettbrett, men her å du betale en egenandel på 3000 kr hvis du har flere skader per kalenderår, eller ved 3. skade. </a:t>
            </a:r>
            <a:endParaRPr lang="nb-NO" dirty="0">
              <a:cs typeface="Calibri"/>
            </a:endParaRPr>
          </a:p>
          <a:p>
            <a:endParaRPr lang="nb-NO" dirty="0">
              <a:cs typeface="Calibri"/>
            </a:endParaRPr>
          </a:p>
          <a:p>
            <a:r>
              <a:rPr lang="nb-NO" dirty="0">
                <a:cs typeface="Calibri"/>
              </a:rPr>
              <a:t>Studentmedlemmer kan også tegne </a:t>
            </a:r>
            <a:r>
              <a:rPr lang="nb-NO" dirty="0">
                <a:cs typeface="Calibri"/>
                <a:hlinkClick r:id="rId4"/>
              </a:rPr>
              <a:t>studentforsikring</a:t>
            </a:r>
            <a:r>
              <a:rPr lang="nb-NO" dirty="0">
                <a:cs typeface="Calibri"/>
              </a:rPr>
              <a:t> dersom de ønsker det. Denne inkluderer både reise- og ulykkesforsikring, som til sammen er billigere enn vanlig reiseforsikring.</a:t>
            </a:r>
          </a:p>
          <a:p>
            <a:endParaRPr lang="nb-NO" dirty="0">
              <a:cs typeface="Calibri"/>
            </a:endParaRPr>
          </a:p>
          <a:p>
            <a:r>
              <a:rPr lang="nb-NO" dirty="0" err="1">
                <a:cs typeface="Calibri"/>
              </a:rPr>
              <a:t>LOfavør</a:t>
            </a:r>
            <a:r>
              <a:rPr lang="nb-NO" dirty="0">
                <a:cs typeface="Calibri"/>
              </a:rPr>
              <a:t> har en rekke andre </a:t>
            </a:r>
            <a:r>
              <a:rPr lang="nb-NO" dirty="0">
                <a:cs typeface="Calibri"/>
                <a:hlinkClick r:id="rId5"/>
              </a:rPr>
              <a:t>forsikringsfordeler</a:t>
            </a:r>
            <a:r>
              <a:rPr lang="nb-NO" dirty="0">
                <a:cs typeface="Calibri"/>
              </a:rPr>
              <a:t> som våre medlemmer kan benytte seg av. </a:t>
            </a:r>
          </a:p>
          <a:p>
            <a:endParaRPr lang="nb-NO" dirty="0">
              <a:cs typeface="Calibri"/>
            </a:endParaRPr>
          </a:p>
          <a:p>
            <a:endParaRPr lang="nb-NO" dirty="0">
              <a:cs typeface="Calibri"/>
            </a:endParaRPr>
          </a:p>
          <a:p>
            <a:r>
              <a:rPr lang="nb-NO" b="1" dirty="0">
                <a:cs typeface="Calibri"/>
              </a:rPr>
              <a:t>Bank</a:t>
            </a:r>
          </a:p>
          <a:p>
            <a:endParaRPr lang="nb-NO" dirty="0">
              <a:cs typeface="Calibri"/>
            </a:endParaRPr>
          </a:p>
          <a:p>
            <a:r>
              <a:rPr lang="nb-NO" dirty="0">
                <a:cs typeface="Calibri"/>
              </a:rPr>
              <a:t>Gjennom </a:t>
            </a:r>
            <a:r>
              <a:rPr lang="nb-NO" dirty="0" err="1">
                <a:cs typeface="Calibri"/>
              </a:rPr>
              <a:t>LOfavør</a:t>
            </a:r>
            <a:r>
              <a:rPr lang="nb-NO" dirty="0">
                <a:cs typeface="Calibri"/>
              </a:rPr>
              <a:t> får du 0,25 % rentefordel på </a:t>
            </a:r>
            <a:r>
              <a:rPr lang="nb-NO" dirty="0">
                <a:cs typeface="Calibri"/>
                <a:hlinkClick r:id="rId6"/>
              </a:rPr>
              <a:t>BSU</a:t>
            </a:r>
            <a:r>
              <a:rPr lang="nb-NO" dirty="0">
                <a:cs typeface="Calibri"/>
              </a:rPr>
              <a:t>, og du kan spare opp til 25 000 kr i året.</a:t>
            </a:r>
          </a:p>
          <a:p>
            <a:endParaRPr lang="nb-NO" dirty="0">
              <a:cs typeface="Calibri"/>
            </a:endParaRPr>
          </a:p>
          <a:p>
            <a:r>
              <a:rPr lang="nb-NO" dirty="0">
                <a:cs typeface="Calibri"/>
              </a:rPr>
              <a:t>Du kan også få opptil 30.000 kr i </a:t>
            </a:r>
            <a:r>
              <a:rPr lang="nb-NO" dirty="0">
                <a:cs typeface="Calibri"/>
                <a:hlinkClick r:id="rId7"/>
              </a:rPr>
              <a:t>depositumslån</a:t>
            </a:r>
            <a:r>
              <a:rPr lang="nb-NO" dirty="0">
                <a:cs typeface="Calibri"/>
              </a:rPr>
              <a:t>. </a:t>
            </a:r>
          </a:p>
          <a:p>
            <a:endParaRPr lang="nb-NO" dirty="0">
              <a:cs typeface="Calibri"/>
            </a:endParaRPr>
          </a:p>
          <a:p>
            <a:r>
              <a:rPr lang="nb-NO" dirty="0">
                <a:cs typeface="Calibri"/>
              </a:rPr>
              <a:t>I tillegg har vi </a:t>
            </a:r>
            <a:r>
              <a:rPr lang="nb-NO" dirty="0">
                <a:cs typeface="Calibri"/>
                <a:hlinkClick r:id="rId8"/>
              </a:rPr>
              <a:t>boliglån for unge</a:t>
            </a:r>
            <a:r>
              <a:rPr lang="nb-NO" dirty="0">
                <a:cs typeface="Calibri"/>
              </a:rPr>
              <a:t> (18-34 år) og Norges beste renter på </a:t>
            </a:r>
            <a:r>
              <a:rPr lang="nb-NO" dirty="0">
                <a:cs typeface="Calibri"/>
                <a:hlinkClick r:id="rId9"/>
              </a:rPr>
              <a:t>førstehjemslån</a:t>
            </a:r>
            <a:r>
              <a:rPr lang="nb-NO" dirty="0">
                <a:cs typeface="Calibri"/>
              </a:rPr>
              <a:t>.</a:t>
            </a:r>
          </a:p>
          <a:p>
            <a:endParaRPr lang="nb-NO" dirty="0">
              <a:cs typeface="Calibri"/>
            </a:endParaRPr>
          </a:p>
          <a:p>
            <a:endParaRPr lang="nb-NO" dirty="0">
              <a:cs typeface="Calibri"/>
            </a:endParaRPr>
          </a:p>
          <a:p>
            <a:r>
              <a:rPr lang="nb-NO" b="1" dirty="0">
                <a:cs typeface="Calibri"/>
              </a:rPr>
              <a:t>Ferier og opplevelser</a:t>
            </a:r>
          </a:p>
          <a:p>
            <a:endParaRPr lang="nb-NO" dirty="0">
              <a:cs typeface="Calibri"/>
            </a:endParaRPr>
          </a:p>
          <a:p>
            <a:r>
              <a:rPr lang="nb-NO" dirty="0">
                <a:cs typeface="Calibri"/>
              </a:rPr>
              <a:t>Vi vet at livet er mer enn jobb. Derfor har vi også inkludert </a:t>
            </a:r>
            <a:r>
              <a:rPr lang="nb-NO" dirty="0">
                <a:cs typeface="Calibri"/>
                <a:hlinkClick r:id="rId10"/>
              </a:rPr>
              <a:t>ferier og opplevelser</a:t>
            </a:r>
            <a:r>
              <a:rPr lang="nb-NO" dirty="0">
                <a:cs typeface="Calibri"/>
              </a:rPr>
              <a:t> i </a:t>
            </a:r>
            <a:r>
              <a:rPr lang="nb-NO" dirty="0" err="1">
                <a:cs typeface="Calibri"/>
              </a:rPr>
              <a:t>LOfavør</a:t>
            </a:r>
            <a:r>
              <a:rPr lang="nb-NO" dirty="0">
                <a:cs typeface="Calibri"/>
              </a:rPr>
              <a:t>. </a:t>
            </a:r>
          </a:p>
          <a:p>
            <a:endParaRPr lang="nb-NO" dirty="0">
              <a:cs typeface="Calibri"/>
            </a:endParaRPr>
          </a:p>
          <a:p>
            <a:endParaRPr lang="nb-NO" dirty="0">
              <a:cs typeface="Calibri"/>
            </a:endParaRPr>
          </a:p>
          <a:p>
            <a:r>
              <a:rPr lang="nb-NO" dirty="0" err="1">
                <a:cs typeface="Calibri"/>
              </a:rPr>
              <a:t>LOfavør</a:t>
            </a:r>
            <a:r>
              <a:rPr lang="nb-NO" dirty="0">
                <a:cs typeface="Calibri"/>
              </a:rPr>
              <a:t> gir deg 500 kr i rabatt på </a:t>
            </a:r>
            <a:r>
              <a:rPr lang="nb-NO" dirty="0">
                <a:cs typeface="Calibri"/>
                <a:hlinkClick r:id="rId11"/>
              </a:rPr>
              <a:t>feriereiser</a:t>
            </a:r>
            <a:r>
              <a:rPr lang="nb-NO" dirty="0">
                <a:cs typeface="Calibri"/>
              </a:rPr>
              <a:t> gjennom Ving, og gratis avbestilling.</a:t>
            </a:r>
          </a:p>
          <a:p>
            <a:endParaRPr lang="nb-NO" dirty="0">
              <a:cs typeface="Calibri"/>
            </a:endParaRPr>
          </a:p>
          <a:p>
            <a:r>
              <a:rPr lang="nb-NO" dirty="0">
                <a:cs typeface="Calibri"/>
              </a:rPr>
              <a:t>Du får bestille dobbeltrom for to personer på </a:t>
            </a:r>
            <a:r>
              <a:rPr lang="nb-NO" dirty="0">
                <a:cs typeface="Calibri"/>
                <a:hlinkClick r:id="rId12"/>
              </a:rPr>
              <a:t>Nordic Choice Hotels</a:t>
            </a:r>
            <a:r>
              <a:rPr lang="nb-NO" dirty="0">
                <a:cs typeface="Calibri"/>
              </a:rPr>
              <a:t> til 699,- per natt.</a:t>
            </a:r>
          </a:p>
          <a:p>
            <a:endParaRPr lang="nb-NO" dirty="0">
              <a:cs typeface="Calibri"/>
            </a:endParaRPr>
          </a:p>
          <a:p>
            <a:r>
              <a:rPr lang="nb-NO" dirty="0">
                <a:cs typeface="Calibri"/>
              </a:rPr>
              <a:t>Du får rabatt på </a:t>
            </a:r>
            <a:r>
              <a:rPr lang="nb-NO" dirty="0">
                <a:cs typeface="Calibri"/>
                <a:hlinkClick r:id="rId13"/>
              </a:rPr>
              <a:t>Scandic Hotels</a:t>
            </a:r>
            <a:r>
              <a:rPr lang="nb-NO" dirty="0">
                <a:cs typeface="Calibri"/>
              </a:rPr>
              <a:t>.</a:t>
            </a:r>
          </a:p>
          <a:p>
            <a:endParaRPr lang="nb-NO" dirty="0">
              <a:cs typeface="Calibri"/>
            </a:endParaRPr>
          </a:p>
          <a:p>
            <a:r>
              <a:rPr lang="nb-NO" dirty="0">
                <a:cs typeface="Calibri"/>
              </a:rPr>
              <a:t>Og du får studentrabatt på </a:t>
            </a:r>
            <a:r>
              <a:rPr lang="nb-NO" dirty="0">
                <a:cs typeface="Calibri"/>
                <a:hlinkClick r:id="rId14"/>
              </a:rPr>
              <a:t>leiebil</a:t>
            </a:r>
            <a:r>
              <a:rPr lang="nb-NO" dirty="0">
                <a:cs typeface="Calibri"/>
              </a:rPr>
              <a:t> gjennom Hertz.</a:t>
            </a:r>
          </a:p>
          <a:p>
            <a:endParaRPr lang="nb-NO" dirty="0">
              <a:cs typeface="Calibri"/>
            </a:endParaRPr>
          </a:p>
          <a:p>
            <a:endParaRPr lang="nb-NO" dirty="0">
              <a:cs typeface="Calibri"/>
            </a:endParaRPr>
          </a:p>
          <a:p>
            <a:endParaRPr lang="nb-NO" dirty="0">
              <a:cs typeface="Calibri"/>
            </a:endParaRPr>
          </a:p>
          <a:p>
            <a:endParaRPr lang="nb-NO" dirty="0">
              <a:cs typeface="Calibri"/>
            </a:endParaRPr>
          </a:p>
          <a:p>
            <a:endParaRPr lang="nb-NO" dirty="0">
              <a:cs typeface="Calibri"/>
            </a:endParaRPr>
          </a:p>
          <a:p>
            <a:endParaRPr lang="nb-NO" dirty="0">
              <a:cs typeface="Calibri"/>
            </a:endParaRPr>
          </a:p>
          <a:p>
            <a:endParaRPr lang="nb-NO" dirty="0">
              <a:cs typeface="Calibri"/>
            </a:endParaRPr>
          </a:p>
          <a:p>
            <a:endParaRPr lang="nb-NO" dirty="0">
              <a:cs typeface="Calibri"/>
            </a:endParaRPr>
          </a:p>
          <a:p>
            <a:endParaRPr lang="nb-NO" dirty="0">
              <a:cs typeface="Calibri"/>
            </a:endParaRPr>
          </a:p>
          <a:p>
            <a:endParaRPr lang="nb-NO" dirty="0">
              <a:cs typeface="Calibri"/>
            </a:endParaRPr>
          </a:p>
          <a:p>
            <a:endParaRPr lang="nb-NO" dirty="0">
              <a:cs typeface="Calibri"/>
            </a:endParaRPr>
          </a:p>
        </p:txBody>
      </p:sp>
      <p:sp>
        <p:nvSpPr>
          <p:cNvPr id="4" name="Plassholder for lysbildenummer 3"/>
          <p:cNvSpPr>
            <a:spLocks noGrp="1"/>
          </p:cNvSpPr>
          <p:nvPr>
            <p:ph type="sldNum" sz="quarter" idx="5"/>
          </p:nvPr>
        </p:nvSpPr>
        <p:spPr/>
        <p:txBody>
          <a:bodyPr/>
          <a:lstStyle/>
          <a:p>
            <a:fld id="{D0F2D21E-9481-4BC0-B567-F85A9AF95815}" type="slidenum">
              <a:rPr lang="nb-NO"/>
              <a:t>7</a:t>
            </a:fld>
            <a:endParaRPr lang="nb-NO"/>
          </a:p>
        </p:txBody>
      </p:sp>
    </p:spTree>
    <p:extLst>
      <p:ext uri="{BB962C8B-B14F-4D97-AF65-F5344CB8AC3E}">
        <p14:creationId xmlns:p14="http://schemas.microsoft.com/office/powerpoint/2010/main" val="3358295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endParaRPr lang="en-US"/>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5/26/2020</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137542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5/26/2020</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17098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a:t>Klikk for å redigere tittelstil</a:t>
            </a:r>
            <a:endParaRPr lang="en-US"/>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5/26/2020</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55733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5/26/2020</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3074127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a:t>Klikk for å redigere tittelstil</a:t>
            </a:r>
            <a:endParaRPr lang="en-US"/>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28543BDC-0553-40FA-A4DB-EDAAA606CFF6}" type="datetimeFigureOut">
              <a:rPr lang="en-US" smtClean="0"/>
              <a:t>5/26/2020</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697081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innhold 2"/>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innhold 3"/>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Plassholder for dato 4"/>
          <p:cNvSpPr>
            <a:spLocks noGrp="1"/>
          </p:cNvSpPr>
          <p:nvPr>
            <p:ph type="dt" sz="half" idx="10"/>
          </p:nvPr>
        </p:nvSpPr>
        <p:spPr/>
        <p:txBody>
          <a:bodyPr/>
          <a:lstStyle/>
          <a:p>
            <a:fld id="{28543BDC-0553-40FA-A4DB-EDAAA606CFF6}" type="datetimeFigureOut">
              <a:rPr lang="en-US" smtClean="0"/>
              <a:t>5/26/2020</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764821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a:t>Klikk for å redigere tittelstil</a:t>
            </a:r>
            <a:endParaRPr lang="en-US"/>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7" name="Plassholder for dato 6"/>
          <p:cNvSpPr>
            <a:spLocks noGrp="1"/>
          </p:cNvSpPr>
          <p:nvPr>
            <p:ph type="dt" sz="half" idx="10"/>
          </p:nvPr>
        </p:nvSpPr>
        <p:spPr/>
        <p:txBody>
          <a:bodyPr/>
          <a:lstStyle/>
          <a:p>
            <a:fld id="{28543BDC-0553-40FA-A4DB-EDAAA606CFF6}" type="datetimeFigureOut">
              <a:rPr lang="en-US" smtClean="0"/>
              <a:t>5/26/2020</a:t>
            </a:fld>
            <a:endParaRPr lang="en-US"/>
          </a:p>
        </p:txBody>
      </p:sp>
      <p:sp>
        <p:nvSpPr>
          <p:cNvPr id="8" name="Plassholder for bunntekst 7"/>
          <p:cNvSpPr>
            <a:spLocks noGrp="1"/>
          </p:cNvSpPr>
          <p:nvPr>
            <p:ph type="ftr" sz="quarter" idx="11"/>
          </p:nvPr>
        </p:nvSpPr>
        <p:spPr/>
        <p:txBody>
          <a:bodyPr/>
          <a:lstStyle/>
          <a:p>
            <a:endParaRPr lang="en-US"/>
          </a:p>
        </p:txBody>
      </p:sp>
      <p:sp>
        <p:nvSpPr>
          <p:cNvPr id="9" name="Plassholder for lysbildenummer 8"/>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4043207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dato 2"/>
          <p:cNvSpPr>
            <a:spLocks noGrp="1"/>
          </p:cNvSpPr>
          <p:nvPr>
            <p:ph type="dt" sz="half" idx="10"/>
          </p:nvPr>
        </p:nvSpPr>
        <p:spPr/>
        <p:txBody>
          <a:bodyPr/>
          <a:lstStyle/>
          <a:p>
            <a:fld id="{28543BDC-0553-40FA-A4DB-EDAAA606CFF6}" type="datetimeFigureOut">
              <a:rPr lang="en-US" smtClean="0"/>
              <a:t>5/26/2020</a:t>
            </a:fld>
            <a:endParaRPr lang="en-US"/>
          </a:p>
        </p:txBody>
      </p:sp>
      <p:sp>
        <p:nvSpPr>
          <p:cNvPr id="4" name="Plassholder for bunntekst 3"/>
          <p:cNvSpPr>
            <a:spLocks noGrp="1"/>
          </p:cNvSpPr>
          <p:nvPr>
            <p:ph type="ftr" sz="quarter" idx="11"/>
          </p:nvPr>
        </p:nvSpPr>
        <p:spPr/>
        <p:txBody>
          <a:bodyPr/>
          <a:lstStyle/>
          <a:p>
            <a:endParaRPr lang="en-US"/>
          </a:p>
        </p:txBody>
      </p:sp>
      <p:sp>
        <p:nvSpPr>
          <p:cNvPr id="5" name="Plassholder for lysbildenummer 4"/>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3347560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28543BDC-0553-40FA-A4DB-EDAAA606CFF6}" type="datetimeFigureOut">
              <a:rPr lang="en-US" smtClean="0"/>
              <a:t>5/26/2020</a:t>
            </a:fld>
            <a:endParaRPr lang="en-US"/>
          </a:p>
        </p:txBody>
      </p:sp>
      <p:sp>
        <p:nvSpPr>
          <p:cNvPr id="3" name="Plassholder for bunntekst 2"/>
          <p:cNvSpPr>
            <a:spLocks noGrp="1"/>
          </p:cNvSpPr>
          <p:nvPr>
            <p:ph type="ftr" sz="quarter" idx="11"/>
          </p:nvPr>
        </p:nvSpPr>
        <p:spPr/>
        <p:txBody>
          <a:bodyPr/>
          <a:lstStyle/>
          <a:p>
            <a:endParaRPr lang="en-US"/>
          </a:p>
        </p:txBody>
      </p:sp>
      <p:sp>
        <p:nvSpPr>
          <p:cNvPr id="4" name="Plassholder for lysbildenummer 3"/>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086863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US"/>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28543BDC-0553-40FA-A4DB-EDAAA606CFF6}" type="datetimeFigureOut">
              <a:rPr lang="en-US" smtClean="0"/>
              <a:t>5/26/2020</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635284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US"/>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28543BDC-0553-40FA-A4DB-EDAAA606CFF6}" type="datetimeFigureOut">
              <a:rPr lang="en-US" smtClean="0"/>
              <a:t>5/26/2020</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4132015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endParaRPr lang="en-US"/>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43BDC-0553-40FA-A4DB-EDAAA606CFF6}" type="datetimeFigureOut">
              <a:rPr lang="en-US" smtClean="0"/>
              <a:t>5/26/2020</a:t>
            </a:fld>
            <a:endParaRPr lang="en-US"/>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AD569-83DD-4E5B-AF97-63825DE45633}" type="slidenum">
              <a:rPr lang="en-US" smtClean="0"/>
              <a:t>‹#›</a:t>
            </a:fld>
            <a:endParaRPr lang="en-US"/>
          </a:p>
        </p:txBody>
      </p:sp>
    </p:spTree>
    <p:extLst>
      <p:ext uri="{BB962C8B-B14F-4D97-AF65-F5344CB8AC3E}">
        <p14:creationId xmlns:p14="http://schemas.microsoft.com/office/powerpoint/2010/main" val="2649319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523999" y="801640"/>
            <a:ext cx="9144000" cy="2387600"/>
          </a:xfrm>
        </p:spPr>
        <p:txBody>
          <a:bodyPr/>
          <a:lstStyle/>
          <a:p>
            <a:r>
              <a:rPr lang="nb-NO" dirty="0">
                <a:cs typeface="Calibri Light"/>
              </a:rPr>
              <a:t>Medlemsfordeler</a:t>
            </a:r>
            <a:endParaRPr lang="nb-NO" dirty="0"/>
          </a:p>
        </p:txBody>
      </p:sp>
      <p:pic>
        <p:nvPicPr>
          <p:cNvPr id="5" name="Bilde 4" descr="Et bilde som inneholder skilt, tegning, klokke&#10;&#10;Automatisk generert beskrivelse">
            <a:extLst>
              <a:ext uri="{FF2B5EF4-FFF2-40B4-BE49-F238E27FC236}">
                <a16:creationId xmlns:a16="http://schemas.microsoft.com/office/drawing/2014/main" id="{CF7BD76C-4146-42A7-B565-F2468266944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89611" y="3189240"/>
            <a:ext cx="4412775" cy="2482186"/>
          </a:xfrm>
          <a:prstGeom prst="rect">
            <a:avLst/>
          </a:prstGeom>
        </p:spPr>
      </p:pic>
    </p:spTree>
    <p:extLst>
      <p:ext uri="{BB962C8B-B14F-4D97-AF65-F5344CB8AC3E}">
        <p14:creationId xmlns:p14="http://schemas.microsoft.com/office/powerpoint/2010/main" val="4253124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710FC94-2420-4285-810C-45D89901AEBE}"/>
              </a:ext>
            </a:extLst>
          </p:cNvPr>
          <p:cNvSpPr>
            <a:spLocks noGrp="1"/>
          </p:cNvSpPr>
          <p:nvPr>
            <p:ph type="title"/>
          </p:nvPr>
        </p:nvSpPr>
        <p:spPr>
          <a:xfrm>
            <a:off x="838200" y="2761415"/>
            <a:ext cx="10515600" cy="1325563"/>
          </a:xfrm>
        </p:spPr>
        <p:txBody>
          <a:bodyPr/>
          <a:lstStyle/>
          <a:p>
            <a:pPr algn="ctr"/>
            <a:r>
              <a:rPr lang="nb-NO">
                <a:cs typeface="Calibri Light"/>
              </a:rPr>
              <a:t>En del av et faglig </a:t>
            </a:r>
            <a:r>
              <a:rPr lang="nb-NO">
                <a:solidFill>
                  <a:srgbClr val="C00000"/>
                </a:solidFill>
                <a:cs typeface="Calibri Light"/>
              </a:rPr>
              <a:t>fellesskap</a:t>
            </a:r>
          </a:p>
        </p:txBody>
      </p:sp>
    </p:spTree>
    <p:extLst>
      <p:ext uri="{BB962C8B-B14F-4D97-AF65-F5344CB8AC3E}">
        <p14:creationId xmlns:p14="http://schemas.microsoft.com/office/powerpoint/2010/main" val="12890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710FC94-2420-4285-810C-45D89901AEBE}"/>
              </a:ext>
            </a:extLst>
          </p:cNvPr>
          <p:cNvSpPr>
            <a:spLocks noGrp="1"/>
          </p:cNvSpPr>
          <p:nvPr>
            <p:ph type="title"/>
          </p:nvPr>
        </p:nvSpPr>
        <p:spPr>
          <a:xfrm>
            <a:off x="838200" y="2761415"/>
            <a:ext cx="10515600" cy="1325563"/>
          </a:xfrm>
        </p:spPr>
        <p:txBody>
          <a:bodyPr/>
          <a:lstStyle/>
          <a:p>
            <a:pPr algn="ctr"/>
            <a:r>
              <a:rPr lang="nb-NO">
                <a:solidFill>
                  <a:srgbClr val="000000"/>
                </a:solidFill>
                <a:cs typeface="Calibri Light"/>
              </a:rPr>
              <a:t>Vi gir deg mulighet til å </a:t>
            </a:r>
            <a:r>
              <a:rPr lang="nb-NO">
                <a:solidFill>
                  <a:srgbClr val="C00000"/>
                </a:solidFill>
                <a:cs typeface="Calibri Light"/>
              </a:rPr>
              <a:t>engasjere</a:t>
            </a:r>
            <a:r>
              <a:rPr lang="nb-NO">
                <a:solidFill>
                  <a:srgbClr val="000000"/>
                </a:solidFill>
                <a:cs typeface="Calibri Light"/>
              </a:rPr>
              <a:t> deg!</a:t>
            </a:r>
            <a:endParaRPr lang="nb-NO"/>
          </a:p>
        </p:txBody>
      </p:sp>
    </p:spTree>
    <p:extLst>
      <p:ext uri="{BB962C8B-B14F-4D97-AF65-F5344CB8AC3E}">
        <p14:creationId xmlns:p14="http://schemas.microsoft.com/office/powerpoint/2010/main" val="2906699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710FC94-2420-4285-810C-45D89901AEBE}"/>
              </a:ext>
            </a:extLst>
          </p:cNvPr>
          <p:cNvSpPr>
            <a:spLocks noGrp="1"/>
          </p:cNvSpPr>
          <p:nvPr>
            <p:ph type="title"/>
          </p:nvPr>
        </p:nvSpPr>
        <p:spPr>
          <a:xfrm>
            <a:off x="838200" y="2761415"/>
            <a:ext cx="10515600" cy="1325563"/>
          </a:xfrm>
        </p:spPr>
        <p:txBody>
          <a:bodyPr/>
          <a:lstStyle/>
          <a:p>
            <a:pPr algn="ctr"/>
            <a:r>
              <a:rPr lang="nb-NO">
                <a:solidFill>
                  <a:srgbClr val="000000"/>
                </a:solidFill>
                <a:cs typeface="Calibri Light"/>
              </a:rPr>
              <a:t>Vi holder deg faglig</a:t>
            </a:r>
            <a:r>
              <a:rPr lang="nb-NO">
                <a:solidFill>
                  <a:srgbClr val="C00000"/>
                </a:solidFill>
                <a:cs typeface="Calibri Light"/>
              </a:rPr>
              <a:t> oppdatert</a:t>
            </a:r>
          </a:p>
        </p:txBody>
      </p:sp>
    </p:spTree>
    <p:extLst>
      <p:ext uri="{BB962C8B-B14F-4D97-AF65-F5344CB8AC3E}">
        <p14:creationId xmlns:p14="http://schemas.microsoft.com/office/powerpoint/2010/main" val="1962612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710FC94-2420-4285-810C-45D89901AEBE}"/>
              </a:ext>
            </a:extLst>
          </p:cNvPr>
          <p:cNvSpPr>
            <a:spLocks noGrp="1"/>
          </p:cNvSpPr>
          <p:nvPr>
            <p:ph type="title"/>
          </p:nvPr>
        </p:nvSpPr>
        <p:spPr>
          <a:xfrm>
            <a:off x="838200" y="2761415"/>
            <a:ext cx="10515600" cy="1325563"/>
          </a:xfrm>
        </p:spPr>
        <p:txBody>
          <a:bodyPr/>
          <a:lstStyle/>
          <a:p>
            <a:pPr algn="ctr"/>
            <a:r>
              <a:rPr lang="nb-NO">
                <a:solidFill>
                  <a:srgbClr val="000000"/>
                </a:solidFill>
                <a:cs typeface="Calibri Light"/>
              </a:rPr>
              <a:t>FO står opp for </a:t>
            </a:r>
            <a:r>
              <a:rPr lang="nb-NO">
                <a:solidFill>
                  <a:srgbClr val="C00000"/>
                </a:solidFill>
                <a:cs typeface="Calibri Light"/>
              </a:rPr>
              <a:t>trygghet</a:t>
            </a:r>
          </a:p>
        </p:txBody>
      </p:sp>
    </p:spTree>
    <p:extLst>
      <p:ext uri="{BB962C8B-B14F-4D97-AF65-F5344CB8AC3E}">
        <p14:creationId xmlns:p14="http://schemas.microsoft.com/office/powerpoint/2010/main" val="559926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710FC94-2420-4285-810C-45D89901AEBE}"/>
              </a:ext>
            </a:extLst>
          </p:cNvPr>
          <p:cNvSpPr>
            <a:spLocks noGrp="1"/>
          </p:cNvSpPr>
          <p:nvPr>
            <p:ph type="title"/>
          </p:nvPr>
        </p:nvSpPr>
        <p:spPr>
          <a:xfrm>
            <a:off x="838200" y="2761415"/>
            <a:ext cx="10515600" cy="1325563"/>
          </a:xfrm>
        </p:spPr>
        <p:txBody>
          <a:bodyPr/>
          <a:lstStyle/>
          <a:p>
            <a:pPr algn="ctr"/>
            <a:r>
              <a:rPr lang="nb-NO">
                <a:solidFill>
                  <a:srgbClr val="000000"/>
                </a:solidFill>
                <a:cs typeface="Calibri Light"/>
              </a:rPr>
              <a:t>Vi </a:t>
            </a:r>
            <a:r>
              <a:rPr lang="nb-NO">
                <a:solidFill>
                  <a:srgbClr val="C00000"/>
                </a:solidFill>
                <a:cs typeface="Calibri Light"/>
              </a:rPr>
              <a:t>forbereder </a:t>
            </a:r>
            <a:r>
              <a:rPr lang="nb-NO">
                <a:solidFill>
                  <a:srgbClr val="000000"/>
                </a:solidFill>
                <a:cs typeface="Calibri Light"/>
              </a:rPr>
              <a:t>deg på arbeidslivet</a:t>
            </a:r>
            <a:endParaRPr lang="nb-NO">
              <a:solidFill>
                <a:srgbClr val="C00000"/>
              </a:solidFill>
              <a:cs typeface="Calibri Light"/>
            </a:endParaRPr>
          </a:p>
        </p:txBody>
      </p:sp>
    </p:spTree>
    <p:extLst>
      <p:ext uri="{BB962C8B-B14F-4D97-AF65-F5344CB8AC3E}">
        <p14:creationId xmlns:p14="http://schemas.microsoft.com/office/powerpoint/2010/main" val="664321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710FC94-2420-4285-810C-45D89901AEBE}"/>
              </a:ext>
            </a:extLst>
          </p:cNvPr>
          <p:cNvSpPr>
            <a:spLocks noGrp="1"/>
          </p:cNvSpPr>
          <p:nvPr>
            <p:ph type="title"/>
          </p:nvPr>
        </p:nvSpPr>
        <p:spPr>
          <a:xfrm>
            <a:off x="838200" y="2761415"/>
            <a:ext cx="10515600" cy="1325563"/>
          </a:xfrm>
        </p:spPr>
        <p:txBody>
          <a:bodyPr/>
          <a:lstStyle/>
          <a:p>
            <a:pPr algn="ctr"/>
            <a:r>
              <a:rPr lang="nb-NO">
                <a:solidFill>
                  <a:srgbClr val="000000"/>
                </a:solidFill>
                <a:cs typeface="Calibri Light"/>
              </a:rPr>
              <a:t>Trygghet på jobb, trygghet i </a:t>
            </a:r>
            <a:r>
              <a:rPr lang="nb-NO">
                <a:solidFill>
                  <a:srgbClr val="C00000"/>
                </a:solidFill>
                <a:cs typeface="Calibri Light"/>
              </a:rPr>
              <a:t>hjemmet</a:t>
            </a:r>
          </a:p>
        </p:txBody>
      </p:sp>
    </p:spTree>
    <p:extLst>
      <p:ext uri="{BB962C8B-B14F-4D97-AF65-F5344CB8AC3E}">
        <p14:creationId xmlns:p14="http://schemas.microsoft.com/office/powerpoint/2010/main" val="154879848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6BA0A667E46A0B42B0635B32778389FF" ma:contentTypeVersion="2" ma:contentTypeDescription="Opprett et nytt dokument." ma:contentTypeScope="" ma:versionID="fcdee02a20e4acb1b1b5b474172bdede">
  <xsd:schema xmlns:xsd="http://www.w3.org/2001/XMLSchema" xmlns:xs="http://www.w3.org/2001/XMLSchema" xmlns:p="http://schemas.microsoft.com/office/2006/metadata/properties" xmlns:ns2="586c508f-0bb7-4094-b54f-65faef6d4c53" targetNamespace="http://schemas.microsoft.com/office/2006/metadata/properties" ma:root="true" ma:fieldsID="42d6b1f3e40481e325cd5ba25e1063e4" ns2:_="">
    <xsd:import namespace="586c508f-0bb7-4094-b54f-65faef6d4c5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6c508f-0bb7-4094-b54f-65faef6d4c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134E2AE-B1CF-4F89-A6C1-C82F56148D0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7016F73-8B76-469E-A016-4044E56E5A26}">
  <ds:schemaRefs>
    <ds:schemaRef ds:uri="http://schemas.microsoft.com/sharepoint/v3/contenttype/forms"/>
  </ds:schemaRefs>
</ds:datastoreItem>
</file>

<file path=customXml/itemProps3.xml><?xml version="1.0" encoding="utf-8"?>
<ds:datastoreItem xmlns:ds="http://schemas.openxmlformats.org/officeDocument/2006/customXml" ds:itemID="{AB030738-5281-41FF-B481-54281B5EE787}">
  <ds:schemaRefs>
    <ds:schemaRef ds:uri="586c508f-0bb7-4094-b54f-65faef6d4c5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1303</Words>
  <Application>Microsoft Office PowerPoint</Application>
  <PresentationFormat>Widescreen</PresentationFormat>
  <Paragraphs>111</Paragraphs>
  <Slides>7</Slides>
  <Notes>6</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7</vt:i4>
      </vt:variant>
    </vt:vector>
  </HeadingPairs>
  <TitlesOfParts>
    <vt:vector size="11" baseType="lpstr">
      <vt:lpstr>Arial</vt:lpstr>
      <vt:lpstr>Calibri</vt:lpstr>
      <vt:lpstr>Calibri Light</vt:lpstr>
      <vt:lpstr>Office-tema</vt:lpstr>
      <vt:lpstr>Medlemsfordeler</vt:lpstr>
      <vt:lpstr>En del av et faglig fellesskap</vt:lpstr>
      <vt:lpstr>Vi gir deg mulighet til å engasjere deg!</vt:lpstr>
      <vt:lpstr>Vi holder deg faglig oppdatert</vt:lpstr>
      <vt:lpstr>FO står opp for trygghet</vt:lpstr>
      <vt:lpstr>Vi forbereder deg på arbeidslivet</vt:lpstr>
      <vt:lpstr>Trygghet på jobb, trygghet i hjemmet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
  <cp:lastModifiedBy>Mari Lilleng</cp:lastModifiedBy>
  <cp:revision>7</cp:revision>
  <dcterms:created xsi:type="dcterms:W3CDTF">2012-08-10T12:39:23Z</dcterms:created>
  <dcterms:modified xsi:type="dcterms:W3CDTF">2020-05-26T09:35:22Z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0x0101006BA0A667E46A0B42B0635B32778389FF</vt:lpwstr>
  </property>
</Properties>
</file>